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71" r:id="rId2"/>
    <p:sldId id="367" r:id="rId3"/>
    <p:sldId id="365" r:id="rId4"/>
    <p:sldId id="363" r:id="rId5"/>
    <p:sldId id="364" r:id="rId6"/>
    <p:sldId id="362" r:id="rId7"/>
    <p:sldId id="369" r:id="rId8"/>
    <p:sldId id="368" r:id="rId9"/>
    <p:sldId id="370" r:id="rId1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6579"/>
    <a:srgbClr val="246276"/>
    <a:srgbClr val="460000"/>
    <a:srgbClr val="160808"/>
    <a:srgbClr val="0D1D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031DB2-452A-4343-8C2E-73885D644C19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3A3AD8-4379-47EB-99B6-AB0E4BB539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2028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20B453-17E4-4AC1-BED7-49A838C4363C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FB292-103D-420F-8143-DB0D071656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40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forms.yandex.ru/u/5e4a532580cece0b08c94d5d/" TargetMode="External"/><Relationship Id="rId4" Type="http://schemas.openxmlformats.org/officeDocument/2006/relationships/hyperlink" Target="https://forms.yandex.ru/u/5e4a543dd19a650ae6fda143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4" y="2924944"/>
            <a:ext cx="9144000" cy="237626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8130" y="1268760"/>
            <a:ext cx="1007740" cy="1349155"/>
          </a:xfrm>
          <a:noFill/>
        </p:spPr>
      </p:pic>
      <p:sp>
        <p:nvSpPr>
          <p:cNvPr id="2052" name="Заголовок 2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935509"/>
          </a:xfrm>
        </p:spPr>
        <p:txBody>
          <a:bodyPr>
            <a:normAutofit/>
          </a:bodyPr>
          <a:lstStyle/>
          <a:p>
            <a:r>
              <a:rPr lang="ru-RU" sz="1200" b="1" dirty="0">
                <a:solidFill>
                  <a:srgbClr val="2E867C"/>
                </a:solidFill>
                <a:latin typeface="Trebuchet MS" pitchFamily="34" charset="0"/>
              </a:rPr>
              <a:t>Государственное автономное образовательное учреждение дополнительного профессионального образования  «ИНСТИТУТ РАЗВИТИЯ ОБРАЗОВАНИЯ РЕСПУБЛИКИ ТАТАРСТАН»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406700" y="3212976"/>
            <a:ext cx="8557788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dirty="0">
                <a:solidFill>
                  <a:schemeClr val="bg1"/>
                </a:solidFill>
                <a:latin typeface="Trebuchet MS" pitchFamily="34" charset="0"/>
              </a:rPr>
              <a:t>Об особенностях реализации некоторых проектов и обучении целевых групп </a:t>
            </a:r>
          </a:p>
          <a:p>
            <a:r>
              <a:rPr lang="ru-RU" sz="2800" dirty="0">
                <a:solidFill>
                  <a:schemeClr val="bg1"/>
                </a:solidFill>
                <a:latin typeface="Trebuchet MS" pitchFamily="34" charset="0"/>
              </a:rPr>
              <a:t>в 2020 году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9552" y="5805265"/>
            <a:ext cx="82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solidFill>
                  <a:srgbClr val="2A6A6C"/>
                </a:solidFill>
                <a:latin typeface="Trebuchet MS" pitchFamily="34" charset="0"/>
              </a:rPr>
              <a:t>Сагеева</a:t>
            </a:r>
            <a:r>
              <a:rPr lang="ru-RU" dirty="0">
                <a:solidFill>
                  <a:srgbClr val="2A6A6C"/>
                </a:solidFill>
                <a:latin typeface="Trebuchet MS" pitchFamily="34" charset="0"/>
              </a:rPr>
              <a:t> Гульнара </a:t>
            </a:r>
            <a:r>
              <a:rPr lang="ru-RU" dirty="0" err="1">
                <a:solidFill>
                  <a:srgbClr val="2A6A6C"/>
                </a:solidFill>
                <a:latin typeface="Trebuchet MS" pitchFamily="34" charset="0"/>
              </a:rPr>
              <a:t>Ханифовна</a:t>
            </a:r>
            <a:r>
              <a:rPr lang="ru-RU" dirty="0">
                <a:solidFill>
                  <a:srgbClr val="2A6A6C"/>
                </a:solidFill>
                <a:latin typeface="Trebuchet MS" pitchFamily="34" charset="0"/>
              </a:rPr>
              <a:t>, проректор ГАОУ ДПО ИРО РТ</a:t>
            </a:r>
            <a:endParaRPr lang="en-US" sz="1200" dirty="0">
              <a:solidFill>
                <a:srgbClr val="2A6A6C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040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27168" cy="7200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ru-RU" sz="2400" dirty="0">
                <a:solidFill>
                  <a:srgbClr val="256579"/>
                </a:solidFill>
                <a:latin typeface="Trebuchet MS" pitchFamily="34" charset="0"/>
              </a:rPr>
              <a:t>Обучение руководителей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080" y="-1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0296"/>
            <a:ext cx="698269" cy="93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064C0367-B5E0-48BA-9AAD-9439BF8145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349615"/>
              </p:ext>
            </p:extLst>
          </p:nvPr>
        </p:nvGraphicFramePr>
        <p:xfrm>
          <a:off x="611560" y="1034652"/>
          <a:ext cx="8309077" cy="5274668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8309077">
                  <a:extLst>
                    <a:ext uri="{9D8B030D-6E8A-4147-A177-3AD203B41FA5}">
                      <a16:colId xmlns:a16="http://schemas.microsoft.com/office/drawing/2014/main" xmlns="" val="706938877"/>
                    </a:ext>
                  </a:extLst>
                </a:gridCol>
              </a:tblGrid>
              <a:tr h="23738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Этап 1.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декабрь 2019 года: формирование списка руководителей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(подача заявлений </a:t>
                      </a:r>
                      <a:r>
                        <a:rPr lang="ru-RU" sz="2000" b="1" dirty="0">
                          <a:solidFill>
                            <a:srgbClr val="256579"/>
                          </a:solidFill>
                          <a:latin typeface="Trebuchet MS" pitchFamily="34" charset="0"/>
                        </a:rPr>
                        <a:t>в ПСПК)</a:t>
                      </a:r>
                    </a:p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период подачи заявлений программа </a:t>
                      </a:r>
                    </a:p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«Управление образовательной организацией в условиях реализации национального проекта «Образование» (объем 108 часов)</a:t>
                      </a:r>
                      <a:endParaRPr lang="ru-RU" sz="2400" b="1" dirty="0">
                        <a:solidFill>
                          <a:srgbClr val="256579"/>
                        </a:solidFill>
                        <a:latin typeface="Trebuchet MS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17744005"/>
                  </a:ext>
                </a:extLst>
              </a:tr>
              <a:tr h="143482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Этап 2. </a:t>
                      </a:r>
                    </a:p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январь 2020 года: выбор сроков обучения и обучающих организаций ДПО</a:t>
                      </a:r>
                      <a:r>
                        <a:rPr lang="ru-RU" sz="2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200" b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ru-RU" sz="2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ИРО РТ, ПМЦПК КФУ, НГПУ, АНРТ)</a:t>
                      </a:r>
                      <a:endParaRPr lang="ru-RU" sz="22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849216291"/>
                  </a:ext>
                </a:extLst>
              </a:tr>
              <a:tr h="624034">
                <a:tc>
                  <a:txBody>
                    <a:bodyPr/>
                    <a:lstStyle/>
                    <a:p>
                      <a:pPr marL="7200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46175140"/>
                  </a:ext>
                </a:extLst>
              </a:tr>
              <a:tr h="841963">
                <a:tc>
                  <a:txBody>
                    <a:bodyPr/>
                    <a:lstStyle/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>
                          <a:solidFill>
                            <a:schemeClr val="tx1"/>
                          </a:solidFill>
                        </a:rPr>
                        <a:t>      Сессия 1 – ГПРФ (36 ч.)                 Сессия 2 – вариативная (72 ч.)</a:t>
                      </a:r>
                      <a:endParaRPr lang="ru-RU" sz="2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714492518"/>
                  </a:ext>
                </a:extLst>
              </a:tr>
            </a:tbl>
          </a:graphicData>
        </a:graphic>
      </p:graphicFrame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xmlns="" id="{BE6118A7-D4E2-4668-B3D5-DA8C17609D48}"/>
              </a:ext>
            </a:extLst>
          </p:cNvPr>
          <p:cNvSpPr/>
          <p:nvPr/>
        </p:nvSpPr>
        <p:spPr>
          <a:xfrm>
            <a:off x="2568250" y="4889460"/>
            <a:ext cx="288032" cy="686853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xmlns="" id="{53A8563F-BCE6-49D1-92A6-997F8CB6FB00}"/>
              </a:ext>
            </a:extLst>
          </p:cNvPr>
          <p:cNvSpPr/>
          <p:nvPr/>
        </p:nvSpPr>
        <p:spPr>
          <a:xfrm>
            <a:off x="6588224" y="4889460"/>
            <a:ext cx="288032" cy="686853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737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27168" cy="7200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ru-RU" sz="2400" dirty="0">
                <a:solidFill>
                  <a:srgbClr val="256579"/>
                </a:solidFill>
                <a:latin typeface="Trebuchet MS" pitchFamily="34" charset="0"/>
              </a:rPr>
              <a:t>Обучение руководителей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080" y="-1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0296"/>
            <a:ext cx="698269" cy="93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6C21D402-7589-44B1-80BB-48D5A30212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818619"/>
              </p:ext>
            </p:extLst>
          </p:nvPr>
        </p:nvGraphicFramePr>
        <p:xfrm>
          <a:off x="597096" y="1844822"/>
          <a:ext cx="4043353" cy="4752529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4043353">
                  <a:extLst>
                    <a:ext uri="{9D8B030D-6E8A-4147-A177-3AD203B41FA5}">
                      <a16:colId xmlns:a16="http://schemas.microsoft.com/office/drawing/2014/main" xmlns="" val="706938877"/>
                    </a:ext>
                  </a:extLst>
                </a:gridCol>
              </a:tblGrid>
              <a:tr h="2552566">
                <a:tc>
                  <a:txBody>
                    <a:bodyPr/>
                    <a:lstStyle/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Сессия 1.</a:t>
                      </a:r>
                    </a:p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ГПРФ «Развитие образования» </a:t>
                      </a:r>
                      <a:r>
                        <a:rPr lang="ru-RU" sz="2200" b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(регистрация в январе) </a:t>
                      </a:r>
                    </a:p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kern="12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Объем 36 часов </a:t>
                      </a:r>
                    </a:p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>
                          <a:solidFill>
                            <a:srgbClr val="256579"/>
                          </a:solidFill>
                          <a:latin typeface="+mn-lt"/>
                        </a:rPr>
                        <a:t>(отдельное удостоверение)</a:t>
                      </a:r>
                      <a:endParaRPr lang="ru-RU" sz="2200" b="0" dirty="0">
                        <a:solidFill>
                          <a:srgbClr val="256579"/>
                        </a:solidFill>
                        <a:latin typeface="+mn-lt"/>
                      </a:endParaRPr>
                    </a:p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>
                        <a:solidFill>
                          <a:srgbClr val="256579"/>
                        </a:solidFill>
                        <a:latin typeface="+mn-lt"/>
                      </a:endParaRPr>
                    </a:p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Количество – 600 из 972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317744005"/>
                  </a:ext>
                </a:extLst>
              </a:tr>
              <a:tr h="934101">
                <a:tc>
                  <a:txBody>
                    <a:bodyPr/>
                    <a:lstStyle/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Обучающая организация: </a:t>
                      </a:r>
                    </a:p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ИРО РТ совместно с ИСРО РАО</a:t>
                      </a:r>
                      <a:endParaRPr lang="ru-RU" sz="22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3849216291"/>
                  </a:ext>
                </a:extLst>
              </a:tr>
              <a:tr h="1265862">
                <a:tc>
                  <a:txBody>
                    <a:bodyPr/>
                    <a:lstStyle/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>
                          <a:solidFill>
                            <a:srgbClr val="256579"/>
                          </a:solidFill>
                          <a:latin typeface="Trebuchet MS" pitchFamily="34" charset="0"/>
                        </a:rPr>
                        <a:t>«Современные технологии реализации общеобразовательных программ </a:t>
                      </a:r>
                      <a:br>
                        <a:rPr lang="ru-RU" sz="1600" b="0" i="1" dirty="0">
                          <a:solidFill>
                            <a:srgbClr val="256579"/>
                          </a:solidFill>
                          <a:latin typeface="Trebuchet MS" pitchFamily="34" charset="0"/>
                        </a:rPr>
                      </a:br>
                      <a:r>
                        <a:rPr lang="ru-RU" sz="1600" b="0" i="1" dirty="0">
                          <a:solidFill>
                            <a:srgbClr val="256579"/>
                          </a:solidFill>
                          <a:latin typeface="Trebuchet MS" pitchFamily="34" charset="0"/>
                        </a:rPr>
                        <a:t>с учетом ФГОС и концепций преподавания учебных предметов (предметных областей)»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178818592"/>
                  </a:ext>
                </a:extLst>
              </a:tr>
            </a:tbl>
          </a:graphicData>
        </a:graphic>
      </p:graphicFrame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064C0367-B5E0-48BA-9AAD-9439BF8145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972436"/>
              </p:ext>
            </p:extLst>
          </p:nvPr>
        </p:nvGraphicFramePr>
        <p:xfrm>
          <a:off x="4999700" y="1838400"/>
          <a:ext cx="4043353" cy="4752528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4043353">
                  <a:extLst>
                    <a:ext uri="{9D8B030D-6E8A-4147-A177-3AD203B41FA5}">
                      <a16:colId xmlns:a16="http://schemas.microsoft.com/office/drawing/2014/main" xmlns="" val="706938877"/>
                    </a:ext>
                  </a:extLst>
                </a:gridCol>
              </a:tblGrid>
              <a:tr h="1759612">
                <a:tc>
                  <a:txBody>
                    <a:bodyPr/>
                    <a:lstStyle/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Сессия 2. </a:t>
                      </a:r>
                    </a:p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Вариативная </a:t>
                      </a:r>
                    </a:p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(регистрация в январе) </a:t>
                      </a:r>
                    </a:p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400" b="1" kern="12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Объем 72 часа  </a:t>
                      </a:r>
                    </a:p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(электронный сертификат)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17744005"/>
                  </a:ext>
                </a:extLst>
              </a:tr>
              <a:tr h="860283">
                <a:tc>
                  <a:txBody>
                    <a:bodyPr/>
                    <a:lstStyle/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– 600 человек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46175140"/>
                  </a:ext>
                </a:extLst>
              </a:tr>
              <a:tr h="2132633">
                <a:tc>
                  <a:txBody>
                    <a:bodyPr/>
                    <a:lstStyle/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Обучающие организации:</a:t>
                      </a:r>
                    </a:p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ИРО РТ</a:t>
                      </a:r>
                    </a:p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ПМЦПК КФУ</a:t>
                      </a:r>
                    </a:p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НГПУ</a:t>
                      </a:r>
                    </a:p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АНРТ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178818592"/>
                  </a:ext>
                </a:extLst>
              </a:tr>
            </a:tbl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1A455FA-C304-4249-8989-C955978EFA32}"/>
              </a:ext>
            </a:extLst>
          </p:cNvPr>
          <p:cNvSpPr/>
          <p:nvPr/>
        </p:nvSpPr>
        <p:spPr>
          <a:xfrm>
            <a:off x="827584" y="952836"/>
            <a:ext cx="80648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</a:rPr>
              <a:t>Этап 3. </a:t>
            </a:r>
          </a:p>
          <a:p>
            <a:pPr lvl="0" algn="ctr">
              <a:defRPr/>
            </a:pP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</a:rPr>
              <a:t>февраль-ноябрь 2020 г.: обучение</a:t>
            </a:r>
          </a:p>
        </p:txBody>
      </p:sp>
    </p:spTree>
    <p:extLst>
      <p:ext uri="{BB962C8B-B14F-4D97-AF65-F5344CB8AC3E}">
        <p14:creationId xmlns:p14="http://schemas.microsoft.com/office/powerpoint/2010/main" val="3047361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27168" cy="7200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ru-RU" sz="2400" dirty="0">
                <a:solidFill>
                  <a:srgbClr val="256579"/>
                </a:solidFill>
                <a:latin typeface="Trebuchet MS" pitchFamily="34" charset="0"/>
              </a:rPr>
              <a:t>ГПРФ «Развитие образования»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080" y="-1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0296"/>
            <a:ext cx="698269" cy="93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6C21D402-7589-44B1-80BB-48D5A30212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550006"/>
              </p:ext>
            </p:extLst>
          </p:nvPr>
        </p:nvGraphicFramePr>
        <p:xfrm>
          <a:off x="816678" y="1034652"/>
          <a:ext cx="7949973" cy="3508912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7949973">
                  <a:extLst>
                    <a:ext uri="{9D8B030D-6E8A-4147-A177-3AD203B41FA5}">
                      <a16:colId xmlns:a16="http://schemas.microsoft.com/office/drawing/2014/main" xmlns="" val="706938877"/>
                    </a:ext>
                  </a:extLst>
                </a:gridCol>
              </a:tblGrid>
              <a:tr h="568759">
                <a:tc>
                  <a:txBody>
                    <a:bodyPr/>
                    <a:lstStyle/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rgbClr val="256579"/>
                          </a:solidFill>
                          <a:latin typeface="Trebuchet MS" pitchFamily="34" charset="0"/>
                        </a:rPr>
                        <a:t>«Современные технологии реализации общеобразовательных программ с учетом ФГОС и концепций преподавания учебных предметов (предметных областей)» (36 часов)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17744005"/>
                  </a:ext>
                </a:extLst>
              </a:tr>
              <a:tr h="5687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Обучение руководителей – 972 человека, из них: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849216291"/>
                  </a:ext>
                </a:extLst>
              </a:tr>
              <a:tr h="568759">
                <a:tc>
                  <a:txBody>
                    <a:bodyPr/>
                    <a:lstStyle/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ПСПК (подали заявление в декабре 2019 г.) и зарегистрировались без учета ПСПК – 600 человек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46175140"/>
                  </a:ext>
                </a:extLst>
              </a:tr>
              <a:tr h="568759">
                <a:tc>
                  <a:txBody>
                    <a:bodyPr/>
                    <a:lstStyle/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178818592"/>
                  </a:ext>
                </a:extLst>
              </a:tr>
              <a:tr h="767384">
                <a:tc>
                  <a:txBody>
                    <a:bodyPr/>
                    <a:lstStyle/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дополнительно – 400 человек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714492518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BC08BEC7-9A19-4E42-9893-79BA42329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195775"/>
              </p:ext>
            </p:extLst>
          </p:nvPr>
        </p:nvGraphicFramePr>
        <p:xfrm>
          <a:off x="807584" y="4782704"/>
          <a:ext cx="7949973" cy="1759491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7949973">
                  <a:extLst>
                    <a:ext uri="{9D8B030D-6E8A-4147-A177-3AD203B41FA5}">
                      <a16:colId xmlns:a16="http://schemas.microsoft.com/office/drawing/2014/main" xmlns="" val="706938877"/>
                    </a:ext>
                  </a:extLst>
                </a:gridCol>
              </a:tblGrid>
              <a:tr h="293151">
                <a:tc>
                  <a:txBody>
                    <a:bodyPr/>
                    <a:lstStyle/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b="1" u="none" strike="noStrike" kern="1200" dirty="0">
                        <a:solidFill>
                          <a:srgbClr val="25657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17744005"/>
                  </a:ext>
                </a:extLst>
              </a:tr>
              <a:tr h="293151">
                <a:tc>
                  <a:txBody>
                    <a:bodyPr/>
                    <a:lstStyle/>
                    <a:p>
                      <a:pPr marL="72000" algn="ctr" defTabSz="914400" rtl="0" eaLnBrk="1" fontAlgn="t" latinLnBrk="0" hangingPunct="1"/>
                      <a:r>
                        <a:rPr lang="ru-RU" sz="2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Обязательство Республики Татарстан: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46175140"/>
                  </a:ext>
                </a:extLst>
              </a:tr>
              <a:tr h="491677">
                <a:tc>
                  <a:txBody>
                    <a:bodyPr/>
                    <a:lstStyle/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2020 г. – </a:t>
                      </a:r>
                      <a:r>
                        <a:rPr lang="ru-RU" sz="2200" b="1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972 чел.</a:t>
                      </a:r>
                      <a:r>
                        <a:rPr lang="ru-RU" sz="2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2021 г. – </a:t>
                      </a:r>
                      <a:r>
                        <a:rPr lang="ru-RU" sz="2200" b="1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111 чел.</a:t>
                      </a:r>
                      <a:r>
                        <a:rPr lang="ru-RU" sz="2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2022 г. – </a:t>
                      </a:r>
                      <a:r>
                        <a:rPr lang="ru-RU" sz="2200" b="1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933 чел.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178818592"/>
                  </a:ext>
                </a:extLst>
              </a:tr>
              <a:tr h="578204">
                <a:tc>
                  <a:txBody>
                    <a:bodyPr/>
                    <a:lstStyle/>
                    <a:p>
                      <a:pPr marL="72000" algn="ctr" defTabSz="914400" rtl="0" eaLnBrk="1" fontAlgn="t" latinLnBrk="0" hangingPunct="1"/>
                      <a:endParaRPr lang="ru-RU" sz="2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7144925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1756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427168" cy="7200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ru-RU" sz="2400" dirty="0">
                <a:solidFill>
                  <a:srgbClr val="256579"/>
                </a:solidFill>
                <a:latin typeface="Trebuchet MS" pitchFamily="34" charset="0"/>
              </a:rPr>
              <a:t>ГПРФ «Развитие образования»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080" y="-1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0296"/>
            <a:ext cx="698269" cy="93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6C21D402-7589-44B1-80BB-48D5A30212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5568338"/>
              </p:ext>
            </p:extLst>
          </p:nvPr>
        </p:nvGraphicFramePr>
        <p:xfrm>
          <a:off x="816678" y="1034653"/>
          <a:ext cx="7949973" cy="2900100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7949973">
                  <a:extLst>
                    <a:ext uri="{9D8B030D-6E8A-4147-A177-3AD203B41FA5}">
                      <a16:colId xmlns:a16="http://schemas.microsoft.com/office/drawing/2014/main" xmlns="" val="706938877"/>
                    </a:ext>
                  </a:extLst>
                </a:gridCol>
              </a:tblGrid>
              <a:tr h="494085">
                <a:tc>
                  <a:txBody>
                    <a:bodyPr/>
                    <a:lstStyle/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Обучение руководителей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17744005"/>
                  </a:ext>
                </a:extLst>
              </a:tr>
              <a:tr h="8459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rgbClr val="256579"/>
                          </a:solidFill>
                          <a:latin typeface="Trebuchet MS" pitchFamily="34" charset="0"/>
                        </a:rPr>
                        <a:t>«Современные технологии реализации общеобразовательных программ с учетом ФГОС и концепций преподавания учебных предметов (предметных областей)» (36 часов)</a:t>
                      </a:r>
                      <a:endParaRPr lang="ru-RU" sz="20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849216291"/>
                  </a:ext>
                </a:extLst>
              </a:tr>
              <a:tr h="901736">
                <a:tc>
                  <a:txBody>
                    <a:bodyPr/>
                    <a:lstStyle/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23-28 марта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46175140"/>
                  </a:ext>
                </a:extLst>
              </a:tr>
              <a:tr h="494085">
                <a:tc>
                  <a:txBody>
                    <a:bodyPr/>
                    <a:lstStyle/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20-25 апреля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178818592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BC08BEC7-9A19-4E42-9893-79BA42329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5156834"/>
              </p:ext>
            </p:extLst>
          </p:nvPr>
        </p:nvGraphicFramePr>
        <p:xfrm>
          <a:off x="816677" y="4159293"/>
          <a:ext cx="7949973" cy="1759491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7949973">
                  <a:extLst>
                    <a:ext uri="{9D8B030D-6E8A-4147-A177-3AD203B41FA5}">
                      <a16:colId xmlns:a16="http://schemas.microsoft.com/office/drawing/2014/main" xmlns="" val="706938877"/>
                    </a:ext>
                  </a:extLst>
                </a:gridCol>
              </a:tblGrid>
              <a:tr h="293151">
                <a:tc>
                  <a:txBody>
                    <a:bodyPr/>
                    <a:lstStyle/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b="1" u="none" strike="noStrike" kern="1200" dirty="0">
                        <a:solidFill>
                          <a:srgbClr val="256579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17744005"/>
                  </a:ext>
                </a:extLst>
              </a:tr>
              <a:tr h="293151">
                <a:tc>
                  <a:txBody>
                    <a:bodyPr/>
                    <a:lstStyle/>
                    <a:p>
                      <a:pPr marL="72000" algn="ctr" defTabSz="914400" rtl="0" eaLnBrk="1" fontAlgn="t" latinLnBrk="0" hangingPunct="1"/>
                      <a:r>
                        <a:rPr lang="ru-RU" sz="2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дополнительная регистрация для 400 человек: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46175140"/>
                  </a:ext>
                </a:extLst>
              </a:tr>
              <a:tr h="4916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https://forms.yandex.ru/u/5e4a543dd19a650ae6fda143/</a:t>
                      </a:r>
                      <a:r>
                        <a:rPr lang="ru-RU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78818592"/>
                  </a:ext>
                </a:extLst>
              </a:tr>
              <a:tr h="5782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https://forms.yandex.ru/u/5e4a532580cece0b08c94d5d/</a:t>
                      </a:r>
                      <a:r>
                        <a:rPr lang="ru-RU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14492518"/>
                  </a:ext>
                </a:extLst>
              </a:tr>
            </a:tbl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EFBBD42-4F77-4841-B8F0-32A0A1A8A90F}"/>
              </a:ext>
            </a:extLst>
          </p:cNvPr>
          <p:cNvSpPr/>
          <p:nvPr/>
        </p:nvSpPr>
        <p:spPr>
          <a:xfrm>
            <a:off x="1767327" y="6021288"/>
            <a:ext cx="6048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a typeface="Times New Roman" panose="02020603050405020304" pitchFamily="18" charset="0"/>
              </a:rPr>
              <a:t>регистрация до 22 февраля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121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9288" y="375050"/>
            <a:ext cx="7427168" cy="7200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ru-RU" sz="2000" dirty="0">
                <a:solidFill>
                  <a:srgbClr val="256579"/>
                </a:solidFill>
                <a:latin typeface="Trebuchet MS" pitchFamily="34" charset="0"/>
              </a:rPr>
              <a:t>Обучение целевых групп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080" y="-1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0296"/>
            <a:ext cx="698269" cy="93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7E27BF4-25CC-4358-8978-1B939B1F34A1}"/>
              </a:ext>
            </a:extLst>
          </p:cNvPr>
          <p:cNvSpPr/>
          <p:nvPr/>
        </p:nvSpPr>
        <p:spPr>
          <a:xfrm>
            <a:off x="467544" y="1257859"/>
            <a:ext cx="8352928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B7289F3C-163F-4123-9953-01C0425895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769895"/>
              </p:ext>
            </p:extLst>
          </p:nvPr>
        </p:nvGraphicFramePr>
        <p:xfrm>
          <a:off x="467544" y="1065478"/>
          <a:ext cx="8208912" cy="4917201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6336704">
                  <a:extLst>
                    <a:ext uri="{9D8B030D-6E8A-4147-A177-3AD203B41FA5}">
                      <a16:colId xmlns:a16="http://schemas.microsoft.com/office/drawing/2014/main" xmlns="" val="1689729635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3026113887"/>
                    </a:ext>
                  </a:extLst>
                </a:gridCol>
              </a:tblGrid>
              <a:tr h="431429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Целевая группа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Количество по РТ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911179481"/>
                  </a:ext>
                </a:extLst>
              </a:tr>
              <a:tr h="74319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Тьюторы по цифровым образовательным технологиям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t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123129433"/>
                  </a:ext>
                </a:extLst>
              </a:tr>
              <a:tr h="115731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Руководители РМО классных руководителей РТ по актуальным вопросам воспитания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t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971263611"/>
                  </a:ext>
                </a:extLst>
              </a:tr>
              <a:tr h="110948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Руководители ШМО классных руководителей и педагогические работники, выполняющие функции классного руководителя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t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1544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965938767"/>
                  </a:ext>
                </a:extLst>
              </a:tr>
              <a:tr h="147578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Учителя русского языка, истории, начальных классов, математики, естественнонаучного цикла, методисты (эксперты) по функциональной грамотности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tt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990794382"/>
                  </a:ext>
                </a:extLst>
              </a:tr>
            </a:tbl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533177F-B0F2-4A0A-A544-76248E18AC21}"/>
              </a:ext>
            </a:extLst>
          </p:cNvPr>
          <p:cNvSpPr/>
          <p:nvPr/>
        </p:nvSpPr>
        <p:spPr>
          <a:xfrm>
            <a:off x="2040814" y="6050194"/>
            <a:ext cx="52063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a typeface="Times New Roman" panose="02020603050405020304" pitchFamily="18" charset="0"/>
              </a:rPr>
              <a:t>регистрация до 22 февраля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576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9288" y="375050"/>
            <a:ext cx="7427168" cy="7200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ru-RU" sz="2000" dirty="0">
                <a:solidFill>
                  <a:srgbClr val="256579"/>
                </a:solidFill>
                <a:latin typeface="Trebuchet MS" pitchFamily="34" charset="0"/>
              </a:rPr>
              <a:t>Обучение целевых групп.</a:t>
            </a:r>
            <a:br>
              <a:rPr lang="ru-RU" sz="2000" dirty="0">
                <a:solidFill>
                  <a:srgbClr val="256579"/>
                </a:solidFill>
                <a:latin typeface="Trebuchet MS" pitchFamily="34" charset="0"/>
              </a:rPr>
            </a:br>
            <a:r>
              <a:rPr lang="ru-RU" sz="2000" dirty="0">
                <a:solidFill>
                  <a:srgbClr val="256579"/>
                </a:solidFill>
                <a:latin typeface="Trebuchet MS" pitchFamily="34" charset="0"/>
              </a:rPr>
              <a:t>Тьюторы по цифровым образовательным технологиям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080" y="-1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0296"/>
            <a:ext cx="698269" cy="93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7E27BF4-25CC-4358-8978-1B939B1F34A1}"/>
              </a:ext>
            </a:extLst>
          </p:cNvPr>
          <p:cNvSpPr/>
          <p:nvPr/>
        </p:nvSpPr>
        <p:spPr>
          <a:xfrm>
            <a:off x="467544" y="1257859"/>
            <a:ext cx="8352928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533177F-B0F2-4A0A-A544-76248E18AC21}"/>
              </a:ext>
            </a:extLst>
          </p:cNvPr>
          <p:cNvSpPr/>
          <p:nvPr/>
        </p:nvSpPr>
        <p:spPr>
          <a:xfrm>
            <a:off x="2195736" y="6139853"/>
            <a:ext cx="52063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a typeface="Times New Roman" panose="02020603050405020304" pitchFamily="18" charset="0"/>
              </a:rPr>
              <a:t>регистрация до 22 февраля</a:t>
            </a:r>
            <a:endParaRPr lang="ru-RU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33E5657D-3707-4679-AE34-BC11DB6E8E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9901419"/>
              </p:ext>
            </p:extLst>
          </p:nvPr>
        </p:nvGraphicFramePr>
        <p:xfrm>
          <a:off x="611560" y="1196752"/>
          <a:ext cx="8208912" cy="5013486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3301410">
                  <a:extLst>
                    <a:ext uri="{9D8B030D-6E8A-4147-A177-3AD203B41FA5}">
                      <a16:colId xmlns:a16="http://schemas.microsoft.com/office/drawing/2014/main" xmlns="" val="139887137"/>
                    </a:ext>
                  </a:extLst>
                </a:gridCol>
                <a:gridCol w="4907502">
                  <a:extLst>
                    <a:ext uri="{9D8B030D-6E8A-4147-A177-3AD203B41FA5}">
                      <a16:colId xmlns:a16="http://schemas.microsoft.com/office/drawing/2014/main" xmlns="" val="461286890"/>
                    </a:ext>
                  </a:extLst>
                </a:gridCol>
              </a:tblGrid>
              <a:tr h="5101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Категория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педагогических работников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0" marR="683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Квота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для муниципальных образований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0" marR="68300" marT="0" marB="0"/>
                </a:tc>
                <a:extLst>
                  <a:ext uri="{0D108BD9-81ED-4DB2-BD59-A6C34878D82A}">
                    <a16:rowId xmlns:a16="http://schemas.microsoft.com/office/drawing/2014/main" xmlns="" val="1551649307"/>
                  </a:ext>
                </a:extLst>
              </a:tr>
              <a:tr h="11488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Воспитатели дошкольных образовательных организаций (ДОО)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0" marR="683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 человек от муниципального образования;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г.Набережные</a:t>
                      </a:r>
                      <a:r>
                        <a:rPr lang="ru-RU" sz="1800" dirty="0">
                          <a:effectLst/>
                        </a:rPr>
                        <a:t> Челны – 10 человек;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г.Казань</a:t>
                      </a:r>
                      <a:r>
                        <a:rPr lang="ru-RU" sz="1800" dirty="0">
                          <a:effectLst/>
                        </a:rPr>
                        <a:t> – 6 человек от каждого района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0" marR="68300" marT="0" marB="0" anchor="ctr"/>
                </a:tc>
                <a:extLst>
                  <a:ext uri="{0D108BD9-81ED-4DB2-BD59-A6C34878D82A}">
                    <a16:rowId xmlns:a16="http://schemas.microsoft.com/office/drawing/2014/main" xmlns="" val="1938245218"/>
                  </a:ext>
                </a:extLst>
              </a:tr>
              <a:tr h="22956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Педагоги организаций дополнительного образования детей (ДОД)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0" marR="683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 человека от муниципального образования;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Бугульминский</a:t>
                      </a:r>
                      <a:r>
                        <a:rPr lang="ru-RU" sz="1800" dirty="0">
                          <a:effectLst/>
                        </a:rPr>
                        <a:t>, Нижнекамский, Альметьевский, </a:t>
                      </a:r>
                      <a:r>
                        <a:rPr lang="ru-RU" sz="1800" dirty="0" err="1">
                          <a:effectLst/>
                        </a:rPr>
                        <a:t>Зеленодольский</a:t>
                      </a:r>
                      <a:r>
                        <a:rPr lang="ru-RU" sz="1800" dirty="0">
                          <a:effectLst/>
                        </a:rPr>
                        <a:t>, Елабужский районы – 5 человек;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г.Набережные</a:t>
                      </a:r>
                      <a:r>
                        <a:rPr lang="ru-RU" sz="1800" dirty="0">
                          <a:effectLst/>
                        </a:rPr>
                        <a:t> Челны – 10 человек;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г.Казань</a:t>
                      </a:r>
                      <a:r>
                        <a:rPr lang="ru-RU" sz="1800" dirty="0">
                          <a:effectLst/>
                        </a:rPr>
                        <a:t> – 7 человек от каждого района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0" marR="68300" marT="0" marB="0" anchor="ctr"/>
                </a:tc>
                <a:extLst>
                  <a:ext uri="{0D108BD9-81ED-4DB2-BD59-A6C34878D82A}">
                    <a16:rowId xmlns:a16="http://schemas.microsoft.com/office/drawing/2014/main" xmlns="" val="3153078344"/>
                  </a:ext>
                </a:extLst>
              </a:tr>
              <a:tr h="102029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Преподаватели организаций среднего профессионального образования (СПО)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0" marR="683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 человек от каждой организации СПО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300" marR="68300" marT="0" marB="0" anchor="ctr"/>
                </a:tc>
                <a:extLst>
                  <a:ext uri="{0D108BD9-81ED-4DB2-BD59-A6C34878D82A}">
                    <a16:rowId xmlns:a16="http://schemas.microsoft.com/office/drawing/2014/main" xmlns="" val="11137257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3908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9288" y="375050"/>
            <a:ext cx="7715200" cy="7200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ru-RU" sz="2000" dirty="0">
                <a:solidFill>
                  <a:srgbClr val="256579"/>
                </a:solidFill>
                <a:latin typeface="Trebuchet MS" pitchFamily="34" charset="0"/>
              </a:rPr>
              <a:t>Обучение целевых групп.</a:t>
            </a:r>
            <a:br>
              <a:rPr lang="ru-RU" sz="2000" dirty="0">
                <a:solidFill>
                  <a:srgbClr val="256579"/>
                </a:solidFill>
                <a:latin typeface="Trebuchet MS" pitchFamily="34" charset="0"/>
              </a:rPr>
            </a:br>
            <a:r>
              <a:rPr lang="ru-RU" sz="2000" dirty="0">
                <a:solidFill>
                  <a:srgbClr val="256579"/>
                </a:solidFill>
                <a:latin typeface="Trebuchet MS" pitchFamily="34" charset="0"/>
              </a:rPr>
              <a:t>По актуальным вопросам воспитания (классные руководители)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080" y="-1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0296"/>
            <a:ext cx="698269" cy="93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7E27BF4-25CC-4358-8978-1B939B1F34A1}"/>
              </a:ext>
            </a:extLst>
          </p:cNvPr>
          <p:cNvSpPr/>
          <p:nvPr/>
        </p:nvSpPr>
        <p:spPr>
          <a:xfrm>
            <a:off x="467544" y="1257859"/>
            <a:ext cx="8352928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533177F-B0F2-4A0A-A544-76248E18AC21}"/>
              </a:ext>
            </a:extLst>
          </p:cNvPr>
          <p:cNvSpPr/>
          <p:nvPr/>
        </p:nvSpPr>
        <p:spPr>
          <a:xfrm>
            <a:off x="2160430" y="6017143"/>
            <a:ext cx="52063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a typeface="Times New Roman" panose="02020603050405020304" pitchFamily="18" charset="0"/>
              </a:rPr>
              <a:t>регистрация до 22 февраля</a:t>
            </a:r>
            <a:endParaRPr lang="ru-RU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A84E7AF9-DF40-435C-BDF1-3C269AA55A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899264"/>
              </p:ext>
            </p:extLst>
          </p:nvPr>
        </p:nvGraphicFramePr>
        <p:xfrm>
          <a:off x="611560" y="1473856"/>
          <a:ext cx="8208912" cy="4331407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4080919">
                  <a:extLst>
                    <a:ext uri="{9D8B030D-6E8A-4147-A177-3AD203B41FA5}">
                      <a16:colId xmlns:a16="http://schemas.microsoft.com/office/drawing/2014/main" xmlns="" val="2022878828"/>
                    </a:ext>
                  </a:extLst>
                </a:gridCol>
                <a:gridCol w="4127993">
                  <a:extLst>
                    <a:ext uri="{9D8B030D-6E8A-4147-A177-3AD203B41FA5}">
                      <a16:colId xmlns:a16="http://schemas.microsoft.com/office/drawing/2014/main" xmlns="" val="1243961460"/>
                    </a:ext>
                  </a:extLst>
                </a:gridCol>
              </a:tblGrid>
              <a:tr h="6128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Категория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педагогических работников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Квота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для муниципальных образований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39890362"/>
                  </a:ext>
                </a:extLst>
              </a:tr>
              <a:tr h="12395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Руководители районных методических объединений классных руководителей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(72 часа)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 человек от муниципального образования;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г.Казань</a:t>
                      </a:r>
                      <a:r>
                        <a:rPr lang="ru-RU" sz="1800" dirty="0">
                          <a:effectLst/>
                        </a:rPr>
                        <a:t> – 1 человек от каждого района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243875261"/>
                  </a:ext>
                </a:extLst>
              </a:tr>
              <a:tr h="12395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Руководители школьных методических объединений классных руководителей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(36 часов)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 человек от каждой общеобразовательной организации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146746263"/>
                  </a:ext>
                </a:extLst>
              </a:tr>
              <a:tr h="12395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Педагогические работники, выполняющие функции классных руководителей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(36 часов)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 человека от муниципального образования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97659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5922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9288" y="375050"/>
            <a:ext cx="7715200" cy="7200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ru-RU" sz="2000" dirty="0">
                <a:solidFill>
                  <a:srgbClr val="256579"/>
                </a:solidFill>
                <a:latin typeface="Trebuchet MS" pitchFamily="34" charset="0"/>
              </a:rPr>
              <a:t>Обучение целевых групп.</a:t>
            </a:r>
            <a:br>
              <a:rPr lang="ru-RU" sz="2000" dirty="0">
                <a:solidFill>
                  <a:srgbClr val="256579"/>
                </a:solidFill>
                <a:latin typeface="Trebuchet MS" pitchFamily="34" charset="0"/>
              </a:rPr>
            </a:br>
            <a:r>
              <a:rPr lang="ru-RU" sz="2000" dirty="0">
                <a:solidFill>
                  <a:srgbClr val="256579"/>
                </a:solidFill>
                <a:latin typeface="Trebuchet MS" pitchFamily="34" charset="0"/>
              </a:rPr>
              <a:t>Функциональная грамотность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080" y="-1"/>
            <a:ext cx="360363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irort\Desktop\2018 год\Логотип\Победитель\логотип ИРО (разные цвета)\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0296"/>
            <a:ext cx="698269" cy="93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7E27BF4-25CC-4358-8978-1B939B1F34A1}"/>
              </a:ext>
            </a:extLst>
          </p:cNvPr>
          <p:cNvSpPr/>
          <p:nvPr/>
        </p:nvSpPr>
        <p:spPr>
          <a:xfrm>
            <a:off x="467544" y="1257859"/>
            <a:ext cx="8352928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533177F-B0F2-4A0A-A544-76248E18AC21}"/>
              </a:ext>
            </a:extLst>
          </p:cNvPr>
          <p:cNvSpPr/>
          <p:nvPr/>
        </p:nvSpPr>
        <p:spPr>
          <a:xfrm>
            <a:off x="2195736" y="5369308"/>
            <a:ext cx="52063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a typeface="Times New Roman" panose="02020603050405020304" pitchFamily="18" charset="0"/>
              </a:rPr>
              <a:t>регистрация до 22 февраля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A69185F-4571-4799-BB64-9B2EFE5CC09A}"/>
              </a:ext>
            </a:extLst>
          </p:cNvPr>
          <p:cNvSpPr/>
          <p:nvPr/>
        </p:nvSpPr>
        <p:spPr>
          <a:xfrm>
            <a:off x="539552" y="1796140"/>
            <a:ext cx="8280920" cy="3104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fontAlgn="base">
              <a:lnSpc>
                <a:spcPct val="107000"/>
              </a:lnSpc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Категория обучающихся:</a:t>
            </a:r>
          </a:p>
          <a:p>
            <a:pPr indent="449580" algn="ctr" fontAlgn="base">
              <a:lnSpc>
                <a:spcPct val="107000"/>
              </a:lnSpc>
            </a:pPr>
            <a:r>
              <a:rPr lang="ru-RU" sz="2400" dirty="0"/>
              <a:t>руководители образовательных организаций </a:t>
            </a:r>
          </a:p>
          <a:p>
            <a:pPr indent="449580" algn="ctr" fontAlgn="base">
              <a:lnSpc>
                <a:spcPct val="107000"/>
              </a:lnSpc>
            </a:pPr>
            <a:r>
              <a:rPr lang="ru-RU" sz="2400" dirty="0"/>
              <a:t>учителя-предметники </a:t>
            </a:r>
          </a:p>
          <a:p>
            <a:pPr indent="449580" algn="ctr" fontAlgn="base">
              <a:lnSpc>
                <a:spcPct val="107000"/>
              </a:lnSpc>
            </a:pPr>
            <a:r>
              <a:rPr lang="ru-RU" sz="2000" dirty="0"/>
              <a:t>(начальные классы, русский язык, математика, история, химия, биология, физика, география)</a:t>
            </a:r>
          </a:p>
          <a:p>
            <a:pPr indent="449580" algn="ctr" fontAlgn="base">
              <a:lnSpc>
                <a:spcPct val="107000"/>
              </a:lnSpc>
            </a:pPr>
            <a:endParaRPr lang="ru-RU" sz="2400" dirty="0"/>
          </a:p>
          <a:p>
            <a:pPr indent="449580" algn="ctr" fontAlgn="base">
              <a:lnSpc>
                <a:spcPct val="107000"/>
              </a:lnSpc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Объем программы 36 часов</a:t>
            </a:r>
          </a:p>
          <a:p>
            <a:pPr indent="449580" algn="ctr" fontAlgn="base">
              <a:lnSpc>
                <a:spcPct val="107000"/>
              </a:lnSpc>
            </a:pP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2727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2998</TotalTime>
  <Words>570</Words>
  <Application>Microsoft Office PowerPoint</Application>
  <PresentationFormat>Экран (4:3)</PresentationFormat>
  <Paragraphs>113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Trebuchet MS</vt:lpstr>
      <vt:lpstr>Тема Office</vt:lpstr>
      <vt:lpstr>Государственное автономное образовательное учреждение дополнительного профессионального образования  «ИНСТИТУТ РАЗВИТИЯ ОБРАЗОВАНИЯ РЕСПУБЛИКИ ТАТАРСТАН»</vt:lpstr>
      <vt:lpstr>Обучение руководителей</vt:lpstr>
      <vt:lpstr>Обучение руководителей</vt:lpstr>
      <vt:lpstr>ГПРФ «Развитие образования»</vt:lpstr>
      <vt:lpstr>ГПРФ «Развитие образования»</vt:lpstr>
      <vt:lpstr>Обучение целевых групп</vt:lpstr>
      <vt:lpstr>Обучение целевых групп. Тьюторы по цифровым образовательным технологиям</vt:lpstr>
      <vt:lpstr>Обучение целевых групп. По актуальным вопросам воспитания (классные руководители)</vt:lpstr>
      <vt:lpstr>Обучение целевых групп. Функциональная грамотность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автономное образовательное учреждение дополнительного профессионального образования  «ИНСТИТУТ РАЗВИТИЯ ОБРАЗОВАНИЯ РЕСПУБЛИКИ ТАТАРСТАН»</dc:title>
  <dc:creator>irort</dc:creator>
  <cp:lastModifiedBy>Gimn</cp:lastModifiedBy>
  <cp:revision>673</cp:revision>
  <cp:lastPrinted>2020-02-17T11:48:18Z</cp:lastPrinted>
  <dcterms:created xsi:type="dcterms:W3CDTF">2018-08-24T07:23:45Z</dcterms:created>
  <dcterms:modified xsi:type="dcterms:W3CDTF">2020-08-18T10:40:47Z</dcterms:modified>
</cp:coreProperties>
</file>